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70" r:id="rId2"/>
    <p:sldId id="271" r:id="rId3"/>
    <p:sldId id="272" r:id="rId4"/>
    <p:sldId id="273" r:id="rId5"/>
    <p:sldId id="274" r:id="rId6"/>
    <p:sldId id="256" r:id="rId7"/>
    <p:sldId id="266" r:id="rId8"/>
    <p:sldId id="257" r:id="rId9"/>
    <p:sldId id="267" r:id="rId10"/>
    <p:sldId id="268" r:id="rId11"/>
    <p:sldId id="258" r:id="rId12"/>
    <p:sldId id="259" r:id="rId13"/>
    <p:sldId id="260" r:id="rId14"/>
    <p:sldId id="261" r:id="rId15"/>
    <p:sldId id="291" r:id="rId16"/>
    <p:sldId id="262" r:id="rId17"/>
    <p:sldId id="265" r:id="rId18"/>
    <p:sldId id="263" r:id="rId19"/>
    <p:sldId id="289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0" r:id="rId32"/>
    <p:sldId id="286" r:id="rId33"/>
    <p:sldId id="287" r:id="rId34"/>
    <p:sldId id="28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20"/>
    <p:restoredTop sz="94706"/>
  </p:normalViewPr>
  <p:slideViewPr>
    <p:cSldViewPr snapToGrid="0" snapToObjects="1">
      <p:cViewPr varScale="1">
        <p:scale>
          <a:sx n="168" d="100"/>
          <a:sy n="168" d="100"/>
        </p:scale>
        <p:origin x="23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D7E24-78E8-F34C-AE85-0EB56E1610DD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FB6C2-8312-9D46-A78F-71343C50D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40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FB6C2-8312-9D46-A78F-71343C50D8F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1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52238-450F-3C4C-92ED-8B0D059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196B6-B5F6-BA41-A2B6-7C84E0251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CF502-0186-414E-880C-DD3FA2460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BF52-4133-F342-8DCA-4CE003863775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5A13A-9CF3-C746-9EAC-13F22AE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CEE61-45E6-6D4D-9F0D-3487D037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DFA0-398B-8342-B7F8-21C5A26AD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9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467D7-F484-A544-B6C1-9A915DEFB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72F1BE-9425-FE4C-89ED-477781AC5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3E3AD-BE2D-0A42-BA5A-37264F4A7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BF52-4133-F342-8DCA-4CE003863775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626E9-8563-BD40-AEF2-27341714A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4374F-E151-7543-95E8-281F204C1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DFA0-398B-8342-B7F8-21C5A26AD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6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916B33-4663-D742-9903-497AEB8215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05F5C-EFCA-DC45-B42B-6F3168664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91A58-9FC2-0640-9432-63398DE4B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BF52-4133-F342-8DCA-4CE003863775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4604F-C711-594A-941F-352BBA00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16BD4-4A59-144E-B462-44AC121E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DFA0-398B-8342-B7F8-21C5A26AD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42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6096000" y="387"/>
            <a:ext cx="6096000" cy="68576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E3B87"/>
          </a:solidFill>
        </p:spPr>
        <p:txBody>
          <a:bodyPr wrap="square" lIns="0" tIns="0" rIns="0" bIns="0" rtlCol="0"/>
          <a:lstStyle/>
          <a:p>
            <a:pPr marL="0" marR="0" lvl="0" indent="0" defTabSz="55430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67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" y="-82"/>
            <a:ext cx="12192189" cy="6858167"/>
          </a:xfrm>
          <a:prstGeom prst="rect">
            <a:avLst/>
          </a:prstGeom>
        </p:spPr>
      </p:pic>
      <p:sp>
        <p:nvSpPr>
          <p:cNvPr id="143" name="object 3"/>
          <p:cNvSpPr/>
          <p:nvPr userDrawn="1"/>
        </p:nvSpPr>
        <p:spPr>
          <a:xfrm>
            <a:off x="0" y="386"/>
            <a:ext cx="6096000" cy="68576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42642"/>
          </a:solidFill>
        </p:spPr>
        <p:txBody>
          <a:bodyPr wrap="square" lIns="0" tIns="0" rIns="0" bIns="0" rtlCol="0"/>
          <a:lstStyle/>
          <a:p>
            <a:pPr marL="0" marR="0" lvl="0" indent="0" defTabSz="55430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67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7152741" y="1848927"/>
            <a:ext cx="3970963" cy="1164204"/>
          </a:xfrm>
          <a:prstGeom prst="rect">
            <a:avLst/>
          </a:prstGeom>
        </p:spPr>
        <p:txBody>
          <a:bodyPr lIns="0" tIns="0" rIns="0" bIns="0" anchor="t"/>
          <a:lstStyle>
            <a:lvl1pPr marL="9622" indent="-9622" algn="l">
              <a:lnSpc>
                <a:spcPct val="100000"/>
              </a:lnSpc>
              <a:buFontTx/>
              <a:buNone/>
              <a:tabLst/>
              <a:defRPr sz="3733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38577" marR="0" lvl="0" indent="-138577" algn="l" defTabSz="554305" rtl="0" eaLnBrk="1" fontAlgn="auto" latinLnBrk="0" hangingPunct="1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7152741" y="4445572"/>
            <a:ext cx="3970963" cy="6708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733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38577" marR="0" lvl="0" indent="-138577" algn="l" defTabSz="554305" rtl="0" eaLnBrk="1" fontAlgn="auto" latinLnBrk="0" hangingPunct="1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09594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2450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8D86E-414D-834B-819B-64F93537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56059-B70B-524E-A233-AA82281C2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DC8CE-A61A-4241-9A4D-9F2AFD55D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BF52-4133-F342-8DCA-4CE003863775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7D580-F058-DD42-9188-43CC194B7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1E8EA-31B7-3446-8E55-FD94621FA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DFA0-398B-8342-B7F8-21C5A26AD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40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F04B4-569F-8D40-BEFD-79A5E5C0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3BF42-FB54-6D43-9016-CC9022A46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C8BCD-1526-D749-9679-A2844DD9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BF52-4133-F342-8DCA-4CE003863775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37D3E-BD40-B142-AD09-5AD76F384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1364C-359B-3B47-AF7E-06F09930D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DFA0-398B-8342-B7F8-21C5A26AD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64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D352-8C31-D645-9D46-FD9264C4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3FC4D-C3FB-6349-86E2-1E406188B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BF7CCC-EA90-FF43-A997-B62CA60F6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BB725-C0D3-C549-B431-A4EFAA02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BF52-4133-F342-8DCA-4CE003863775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077A1-AD3C-4549-98F8-8D2212C29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6A223-93BF-EA4E-B325-296CC6BF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DFA0-398B-8342-B7F8-21C5A26AD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4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A811B-7CEE-9C46-BB30-4FE9B87DC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08472-B20F-EF44-8B5C-CF85CAB0C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7F05AC-FB99-D74D-BCD7-1F2AE7C26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A57B06-3479-CF40-9BC4-8A205D3B5E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2736B5-07B1-8646-B770-0F747F94E0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601FAF-AABF-3D43-96C2-4DBCFE53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BF52-4133-F342-8DCA-4CE003863775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C9C7ED-C273-3247-B8D0-D887C87D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2E83F5-CF2C-9545-8BA9-D622E25D9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DFA0-398B-8342-B7F8-21C5A26AD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6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506E7-2998-C442-B789-FAE632A3A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AE8CA-BA22-774B-AE88-AA5E92239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BF52-4133-F342-8DCA-4CE003863775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A1F6F5-B3C1-2A49-93A6-B7A7C92D1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A2F83-740F-A44E-883A-6FDEB1350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DFA0-398B-8342-B7F8-21C5A26AD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36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29912B-18DA-754A-BB44-32E77818A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BF52-4133-F342-8DCA-4CE003863775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A6CA63-6AAB-8149-9F69-B63DC97D4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BA489-7067-C94E-86EA-47EF4181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DFA0-398B-8342-B7F8-21C5A26AD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06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D660A-C9A3-2242-90BF-CD0FBEB9A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10127-EBEF-3E40-A685-5864638EA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703DB-29A6-054A-807D-B6CEA9432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398DC-8D40-7E49-B0BE-F4C4B98D6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BF52-4133-F342-8DCA-4CE003863775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2168B-14F6-884A-89DC-3615C2EB6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F25D4-0C32-3045-B64F-D99D5501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DFA0-398B-8342-B7F8-21C5A26AD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0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DC20-8699-AF4C-B29E-82F890BF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8DC427-07CA-2445-B658-7EEAF00E89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DF0C4-06C2-4D41-BC0D-F5F788CF2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AC0DB-140A-3F43-9169-53A74BA12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BF52-4133-F342-8DCA-4CE003863775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AEEE0-5ACF-B644-9229-67CBD82F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E6488-3A54-9341-8BD4-5B158B167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DFA0-398B-8342-B7F8-21C5A26AD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2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6928AA-6ABC-7048-9F5D-93F8E8C2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03F84-0297-2E49-8575-397202858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F1CE1-5C1A-0149-A4A1-05C375F6A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DBF52-4133-F342-8DCA-4CE003863775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51570-A8B1-4240-BA5A-D8A3C4528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385F0-92F3-B443-9BB6-D62F441CD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9DFA0-398B-8342-B7F8-21C5A26AD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86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broadinstitute.org/gatk/download/" TargetMode="External"/><Relationship Id="rId7" Type="http://schemas.openxmlformats.org/officeDocument/2006/relationships/hyperlink" Target="https://ac55bkt2.cog.sanger.ac.uk/public/gatk.img" TargetMode="External"/><Relationship Id="rId2" Type="http://schemas.openxmlformats.org/officeDocument/2006/relationships/hyperlink" Target="https://github.com/wtsi-ssg/mistral_benchmarking_cromwell_nextflo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extflow.io/docs/latest/getstarted.html" TargetMode="External"/><Relationship Id="rId5" Type="http://schemas.openxmlformats.org/officeDocument/2006/relationships/hyperlink" Target="https://github.com/broadinstitute/cromwell/releases/tag/47" TargetMode="External"/><Relationship Id="rId4" Type="http://schemas.openxmlformats.org/officeDocument/2006/relationships/hyperlink" Target="https://sylabs.io/guides/3.0/user-guide/installation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52741" y="1138334"/>
            <a:ext cx="4193283" cy="3307237"/>
          </a:xfrm>
        </p:spPr>
        <p:txBody>
          <a:bodyPr>
            <a:normAutofit/>
          </a:bodyPr>
          <a:lstStyle/>
          <a:p>
            <a:r>
              <a:rPr lang="en-GB" sz="3200" dirty="0"/>
              <a:t>Cromwell &amp; Nextflow File Operations Comparison using Mistral on GATK HaplotypeCaller Workflow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Ashwini </a:t>
            </a:r>
            <a:r>
              <a:rPr lang="en-GB" dirty="0" err="1"/>
              <a:t>Chhipa</a:t>
            </a:r>
            <a:endParaRPr lang="en-GB" dirty="0"/>
          </a:p>
          <a:p>
            <a:r>
              <a:rPr lang="en-GB" sz="1400" dirty="0"/>
              <a:t>ISG, </a:t>
            </a:r>
            <a:r>
              <a:rPr lang="en-GB" sz="1400" dirty="0" err="1"/>
              <a:t>Wellcome</a:t>
            </a:r>
            <a:r>
              <a:rPr lang="en-GB" sz="1400" dirty="0"/>
              <a:t> Sanger Institute</a:t>
            </a:r>
          </a:p>
        </p:txBody>
      </p:sp>
    </p:spTree>
    <p:extLst>
      <p:ext uri="{BB962C8B-B14F-4D97-AF65-F5344CB8AC3E}">
        <p14:creationId xmlns:p14="http://schemas.microsoft.com/office/powerpoint/2010/main" val="1815063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317574"/>
            <a:ext cx="5118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Writes – </a:t>
            </a:r>
            <a:r>
              <a:rPr lang="en-US" sz="2000"/>
              <a:t>Throughput (32kB-100MB)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558E8F-5177-FA44-AD5C-4CA4FAEB10BA}"/>
              </a:ext>
            </a:extLst>
          </p:cNvPr>
          <p:cNvSpPr txBox="1"/>
          <p:nvPr/>
        </p:nvSpPr>
        <p:spPr>
          <a:xfrm>
            <a:off x="0" y="1035998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75A4AD-3474-A949-82E1-E80B8717F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269"/>
            <a:ext cx="12192000" cy="46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72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247152"/>
            <a:ext cx="383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Reads – Count (0-32kB)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686F8D-46C1-184E-9BBA-A3B78129BC3B}"/>
              </a:ext>
            </a:extLst>
          </p:cNvPr>
          <p:cNvSpPr txBox="1"/>
          <p:nvPr/>
        </p:nvSpPr>
        <p:spPr>
          <a:xfrm>
            <a:off x="0" y="366836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B5B25-8165-1A40-A72A-67A89444AE35}"/>
              </a:ext>
            </a:extLst>
          </p:cNvPr>
          <p:cNvSpPr txBox="1"/>
          <p:nvPr/>
        </p:nvSpPr>
        <p:spPr>
          <a:xfrm>
            <a:off x="0" y="606828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799CB1-2F7A-A546-9929-5EE0A4C6A488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474"/>
            <a:ext cx="12192000" cy="23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BC954A-9FA7-D04C-98B8-06D424051E0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21863"/>
            <a:ext cx="12192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38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206718"/>
            <a:ext cx="4440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Reads – Throughput (0-32kB)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9B396-5BD9-BC46-AA56-D98409BB6ADE}"/>
              </a:ext>
            </a:extLst>
          </p:cNvPr>
          <p:cNvSpPr txBox="1"/>
          <p:nvPr/>
        </p:nvSpPr>
        <p:spPr>
          <a:xfrm>
            <a:off x="0" y="366836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79DA6-44C4-494A-9076-9DF95A79B438}"/>
              </a:ext>
            </a:extLst>
          </p:cNvPr>
          <p:cNvSpPr txBox="1"/>
          <p:nvPr/>
        </p:nvSpPr>
        <p:spPr>
          <a:xfrm>
            <a:off x="0" y="606828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89F721-0BFD-744B-A0AF-6DE022B81483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421"/>
            <a:ext cx="12195250" cy="23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A44503-2533-9944-8125-9178AB137EF2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3250" y="4173077"/>
            <a:ext cx="12192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55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209396"/>
            <a:ext cx="4457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Reads – Count (32kB-100MB)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D9553F-EA30-934C-B607-2AF6D8E77C3C}"/>
              </a:ext>
            </a:extLst>
          </p:cNvPr>
          <p:cNvSpPr txBox="1"/>
          <p:nvPr/>
        </p:nvSpPr>
        <p:spPr>
          <a:xfrm>
            <a:off x="0" y="366836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DAF67-389C-124B-8CC0-1FA291908607}"/>
              </a:ext>
            </a:extLst>
          </p:cNvPr>
          <p:cNvSpPr txBox="1"/>
          <p:nvPr/>
        </p:nvSpPr>
        <p:spPr>
          <a:xfrm>
            <a:off x="0" y="606828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BF215F-6825-F545-A8BA-59E033102591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4915"/>
            <a:ext cx="12192000" cy="23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F82654-71B8-A94F-96C4-B0BF86FD439C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20323"/>
            <a:ext cx="12192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22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-2" y="206718"/>
            <a:ext cx="5058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Reads – Throughput (32kB-100MB)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28478-9D5F-3C42-8751-3DFD56B7F3DC}"/>
              </a:ext>
            </a:extLst>
          </p:cNvPr>
          <p:cNvSpPr txBox="1"/>
          <p:nvPr/>
        </p:nvSpPr>
        <p:spPr>
          <a:xfrm>
            <a:off x="0" y="366836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2AC773-A847-114B-AA71-2F1E45A06791}"/>
              </a:ext>
            </a:extLst>
          </p:cNvPr>
          <p:cNvSpPr txBox="1"/>
          <p:nvPr/>
        </p:nvSpPr>
        <p:spPr>
          <a:xfrm>
            <a:off x="0" y="606828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62177C-06CA-6E4B-8E03-0EFABCF5761E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999"/>
            <a:ext cx="12192000" cy="23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8E8209-64A9-714F-923E-6BB9B43B6BDC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3900"/>
            <a:ext cx="12192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92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24001" y="28316"/>
            <a:ext cx="3511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Mean Latency for meta data I/O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15111-25B1-5B4C-964C-A36EEAE1A375}"/>
              </a:ext>
            </a:extLst>
          </p:cNvPr>
          <p:cNvSpPr txBox="1"/>
          <p:nvPr/>
        </p:nvSpPr>
        <p:spPr>
          <a:xfrm>
            <a:off x="0" y="82706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4E5813-F11F-4548-ADC2-0DACAC3D0335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1029" y="1595032"/>
            <a:ext cx="12192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28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24001" y="228006"/>
            <a:ext cx="3513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Mean Latency Writes–  (0-32kB)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FA5FA-6DEA-7C45-BA05-6094BA8ED621}"/>
              </a:ext>
            </a:extLst>
          </p:cNvPr>
          <p:cNvSpPr txBox="1"/>
          <p:nvPr/>
        </p:nvSpPr>
        <p:spPr>
          <a:xfrm>
            <a:off x="0" y="3706742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BD5E95-0797-4748-A14E-FA301881F4A1}"/>
              </a:ext>
            </a:extLst>
          </p:cNvPr>
          <p:cNvSpPr txBox="1"/>
          <p:nvPr/>
        </p:nvSpPr>
        <p:spPr>
          <a:xfrm>
            <a:off x="0" y="606828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AC9824-FDB1-1749-9DD4-C368D5A71495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845"/>
            <a:ext cx="12187402" cy="23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2BBD08-2597-754D-9A7B-C506614E2FB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001" y="4208416"/>
            <a:ext cx="12192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69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225210"/>
            <a:ext cx="4131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Mean Latency Writes–  (32kB-100MB)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99A175-6B90-F145-807E-F443E80799CC}"/>
              </a:ext>
            </a:extLst>
          </p:cNvPr>
          <p:cNvSpPr txBox="1"/>
          <p:nvPr/>
        </p:nvSpPr>
        <p:spPr>
          <a:xfrm>
            <a:off x="24001" y="817918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D7046C-EA61-BE42-A905-933AA0641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037"/>
            <a:ext cx="12192000" cy="465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31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206718"/>
            <a:ext cx="3453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Mean Latency Reads–  (0-32kB)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18C83-83F5-8745-82A3-733F91D22B04}"/>
              </a:ext>
            </a:extLst>
          </p:cNvPr>
          <p:cNvSpPr txBox="1"/>
          <p:nvPr/>
        </p:nvSpPr>
        <p:spPr>
          <a:xfrm>
            <a:off x="0" y="366836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67D53-87EE-9346-AC6A-DF742305FC36}"/>
              </a:ext>
            </a:extLst>
          </p:cNvPr>
          <p:cNvSpPr txBox="1"/>
          <p:nvPr/>
        </p:nvSpPr>
        <p:spPr>
          <a:xfrm>
            <a:off x="0" y="606828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2F5EAF-900A-9948-AECD-B6DE57300535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481"/>
            <a:ext cx="12192000" cy="23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7CBD66-BA61-1C44-8D1B-FB3E410C2EB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85018"/>
            <a:ext cx="12192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68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-1" y="183652"/>
            <a:ext cx="4071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Mean Latency Reads–  (32kB-100MB)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34FB81-FE6E-9A4A-8234-C373D797F1DB}"/>
              </a:ext>
            </a:extLst>
          </p:cNvPr>
          <p:cNvSpPr txBox="1"/>
          <p:nvPr/>
        </p:nvSpPr>
        <p:spPr>
          <a:xfrm>
            <a:off x="0" y="366836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34A9A-4E0B-024C-9EF6-C1C9926357AF}"/>
              </a:ext>
            </a:extLst>
          </p:cNvPr>
          <p:cNvSpPr txBox="1"/>
          <p:nvPr/>
        </p:nvSpPr>
        <p:spPr>
          <a:xfrm>
            <a:off x="0" y="606828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A28D03-79CE-884A-83C4-6DC987715AEB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260"/>
            <a:ext cx="12192000" cy="23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EB2A5B-332C-6543-8AED-DCAFEEA030E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2238"/>
            <a:ext cx="12192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4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7746-740E-2347-9BC0-D25F4185F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97" y="285511"/>
            <a:ext cx="10515600" cy="678584"/>
          </a:xfrm>
        </p:spPr>
        <p:txBody>
          <a:bodyPr>
            <a:normAutofit/>
          </a:bodyPr>
          <a:lstStyle/>
          <a:p>
            <a:r>
              <a:rPr lang="en-US" sz="2400" b="1" dirty="0"/>
              <a:t>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F1523-5E39-2741-8920-6AF9918A7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97" y="964095"/>
            <a:ext cx="10515600" cy="5635487"/>
          </a:xfrm>
        </p:spPr>
        <p:txBody>
          <a:bodyPr>
            <a:normAutofit lnSpcReduction="10000"/>
          </a:bodyPr>
          <a:lstStyle/>
          <a:p>
            <a:r>
              <a:rPr lang="en-US" sz="1400" dirty="0"/>
              <a:t>GitHub Repository:</a:t>
            </a:r>
          </a:p>
          <a:p>
            <a:pPr lvl="1"/>
            <a:r>
              <a:rPr lang="en-GB" sz="1300" dirty="0">
                <a:hlinkClick r:id="rId2"/>
              </a:rPr>
              <a:t>https://github.com/wtsi-ssg/mistral_benchmarking_cromwell_nextflow</a:t>
            </a:r>
            <a:r>
              <a:rPr lang="en-GB" sz="1300" dirty="0"/>
              <a:t> </a:t>
            </a:r>
            <a:endParaRPr lang="en-US" sz="1300" dirty="0"/>
          </a:p>
          <a:p>
            <a:r>
              <a:rPr lang="en-US" sz="1400" dirty="0"/>
              <a:t>GATK Tool: </a:t>
            </a:r>
          </a:p>
          <a:p>
            <a:pPr lvl="1"/>
            <a:r>
              <a:rPr lang="en-US" sz="1300" dirty="0"/>
              <a:t>GATK Version: 4.1.4.1 (</a:t>
            </a:r>
            <a:r>
              <a:rPr lang="en-GB" sz="1300" dirty="0">
                <a:hlinkClick r:id="rId3"/>
              </a:rPr>
              <a:t>https://software.broadinstitute.org/gatk/download/</a:t>
            </a:r>
            <a:r>
              <a:rPr lang="en-GB" sz="1300" dirty="0"/>
              <a:t>)</a:t>
            </a:r>
            <a:endParaRPr lang="en-US" sz="1300" dirty="0"/>
          </a:p>
          <a:p>
            <a:pPr lvl="1"/>
            <a:r>
              <a:rPr lang="en-US" sz="1300" dirty="0" err="1"/>
              <a:t>HaplotyperCaller</a:t>
            </a:r>
            <a:r>
              <a:rPr lang="en-US" sz="1300" dirty="0"/>
              <a:t> </a:t>
            </a:r>
          </a:p>
          <a:p>
            <a:r>
              <a:rPr lang="en-US" sz="1400" dirty="0"/>
              <a:t>System:</a:t>
            </a:r>
          </a:p>
          <a:p>
            <a:pPr lvl="1"/>
            <a:r>
              <a:rPr lang="en-US" sz="1300" dirty="0"/>
              <a:t>Ubuntu 18.04.2 LTS</a:t>
            </a:r>
          </a:p>
          <a:p>
            <a:pPr lvl="1"/>
            <a:r>
              <a:rPr lang="en-US" sz="1300" dirty="0"/>
              <a:t>OpenStack instance: m1.xlarge (</a:t>
            </a:r>
            <a:r>
              <a:rPr lang="en-US" sz="1300" dirty="0" err="1"/>
              <a:t>avx</a:t>
            </a:r>
            <a:r>
              <a:rPr lang="en-US" sz="1300" dirty="0"/>
              <a:t> support)</a:t>
            </a:r>
          </a:p>
          <a:p>
            <a:pPr lvl="1"/>
            <a:r>
              <a:rPr lang="en-US" sz="1300" dirty="0"/>
              <a:t>Memory: 134.4 GB, Cores: 16, Disk: 250GB</a:t>
            </a:r>
          </a:p>
          <a:p>
            <a:r>
              <a:rPr lang="en-US" sz="1400" dirty="0"/>
              <a:t>Input File:</a:t>
            </a:r>
          </a:p>
          <a:p>
            <a:pPr lvl="1"/>
            <a:r>
              <a:rPr lang="en-US" sz="1300" dirty="0"/>
              <a:t>HG00101_align.bam (79G)</a:t>
            </a:r>
          </a:p>
          <a:p>
            <a:pPr lvl="1"/>
            <a:r>
              <a:rPr lang="en-US" sz="1300" dirty="0"/>
              <a:t>Reference File: </a:t>
            </a:r>
            <a:r>
              <a:rPr lang="en-GB" sz="1300" dirty="0"/>
              <a:t>hs38DH.fa</a:t>
            </a:r>
            <a:endParaRPr lang="en-US" sz="1300" dirty="0"/>
          </a:p>
          <a:p>
            <a:r>
              <a:rPr lang="en-US" sz="1400" dirty="0"/>
              <a:t>Java: </a:t>
            </a:r>
            <a:r>
              <a:rPr lang="en-US" sz="1300" dirty="0"/>
              <a:t>OpenJDK-1.8.0_232</a:t>
            </a:r>
          </a:p>
          <a:p>
            <a:r>
              <a:rPr lang="en-US" sz="1400" dirty="0"/>
              <a:t>Singularity: </a:t>
            </a:r>
            <a:r>
              <a:rPr lang="en-US" sz="1300" dirty="0"/>
              <a:t>v3.4.2-1 (</a:t>
            </a:r>
            <a:r>
              <a:rPr lang="en-GB" sz="1300" dirty="0">
                <a:hlinkClick r:id="rId4"/>
              </a:rPr>
              <a:t>https://sylabs.io/guides/3.0/user-guide/installation.html</a:t>
            </a:r>
            <a:r>
              <a:rPr lang="en-GB" sz="1300" dirty="0"/>
              <a:t>)</a:t>
            </a:r>
            <a:endParaRPr lang="en-US" sz="1300" dirty="0"/>
          </a:p>
          <a:p>
            <a:r>
              <a:rPr lang="en-US" sz="1400" dirty="0"/>
              <a:t>Cromwell: </a:t>
            </a:r>
          </a:p>
          <a:p>
            <a:pPr lvl="1"/>
            <a:r>
              <a:rPr lang="en-US" sz="1300" dirty="0"/>
              <a:t>Jar: cromwell-47.jar (</a:t>
            </a:r>
            <a:r>
              <a:rPr lang="en-GB" sz="1300" dirty="0">
                <a:hlinkClick r:id="rId5"/>
              </a:rPr>
              <a:t>https://github.com/broadinstitute/cromwell/releases/tag/47</a:t>
            </a:r>
            <a:r>
              <a:rPr lang="en-GB" sz="1300" dirty="0"/>
              <a:t>)</a:t>
            </a:r>
            <a:endParaRPr lang="en-US" sz="1300" dirty="0"/>
          </a:p>
          <a:p>
            <a:r>
              <a:rPr lang="en-US" sz="1400" dirty="0"/>
              <a:t>Nextflow:</a:t>
            </a:r>
          </a:p>
          <a:p>
            <a:pPr lvl="1"/>
            <a:r>
              <a:rPr lang="en-GB" sz="1300" dirty="0"/>
              <a:t>v19.10.0_b5170 (</a:t>
            </a:r>
            <a:r>
              <a:rPr lang="en-GB" sz="1300" dirty="0">
                <a:hlinkClick r:id="rId6"/>
              </a:rPr>
              <a:t>https://www.nextflow.io/docs/latest/getstarted.html</a:t>
            </a:r>
            <a:r>
              <a:rPr lang="en-GB" sz="1300" dirty="0"/>
              <a:t>)</a:t>
            </a:r>
            <a:endParaRPr lang="en-US" sz="1300" dirty="0"/>
          </a:p>
          <a:p>
            <a:r>
              <a:rPr lang="en-US" sz="1400" dirty="0"/>
              <a:t>Mistral:</a:t>
            </a:r>
          </a:p>
          <a:p>
            <a:pPr lvl="1"/>
            <a:r>
              <a:rPr lang="en-GB" sz="1300" dirty="0"/>
              <a:t>v2.13.4_RC5_x86_64</a:t>
            </a:r>
            <a:endParaRPr lang="en-US" sz="1300" dirty="0"/>
          </a:p>
          <a:p>
            <a:r>
              <a:rPr lang="en-US" sz="1400" dirty="0"/>
              <a:t>Singularity Container Image: </a:t>
            </a:r>
            <a:r>
              <a:rPr lang="en-GB" sz="1300" dirty="0" err="1"/>
              <a:t>gatk.img</a:t>
            </a:r>
            <a:r>
              <a:rPr lang="en-GB" sz="1300" dirty="0"/>
              <a:t> (v4.1.2.0) (</a:t>
            </a:r>
            <a:r>
              <a:rPr lang="en-GB" sz="1300" dirty="0">
                <a:hlinkClick r:id="rId7"/>
              </a:rPr>
              <a:t>https://ac55bkt2.cog.sanger.ac.uk/public/gatk.img</a:t>
            </a:r>
            <a:r>
              <a:rPr lang="en-US" sz="1300" dirty="0"/>
              <a:t>) </a:t>
            </a:r>
          </a:p>
          <a:p>
            <a:pPr marL="457200" lvl="1" indent="0">
              <a:buNone/>
            </a:pPr>
            <a:endParaRPr lang="en-GB" sz="1200" dirty="0"/>
          </a:p>
          <a:p>
            <a:pPr marL="457200" lvl="1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016174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7746-740E-2347-9BC0-D25F4185F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36" y="2740578"/>
            <a:ext cx="10515600" cy="678584"/>
          </a:xfrm>
        </p:spPr>
        <p:txBody>
          <a:bodyPr>
            <a:normAutofit/>
          </a:bodyPr>
          <a:lstStyle/>
          <a:p>
            <a:r>
              <a:rPr lang="en-US" sz="3200" b="1" dirty="0"/>
              <a:t>Non-Containerized Workflows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75C5726-00D2-BB4E-9D08-5D4E50F09907}"/>
              </a:ext>
            </a:extLst>
          </p:cNvPr>
          <p:cNvSpPr txBox="1">
            <a:spLocks/>
          </p:cNvSpPr>
          <p:nvPr/>
        </p:nvSpPr>
        <p:spPr>
          <a:xfrm>
            <a:off x="288236" y="3436756"/>
            <a:ext cx="10515600" cy="678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(For VCF only)</a:t>
            </a:r>
          </a:p>
        </p:txBody>
      </p:sp>
    </p:spTree>
    <p:extLst>
      <p:ext uri="{BB962C8B-B14F-4D97-AF65-F5344CB8AC3E}">
        <p14:creationId xmlns:p14="http://schemas.microsoft.com/office/powerpoint/2010/main" val="1535580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81820"/>
            <a:ext cx="2868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Seeks – Count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1AE13-7BE3-A946-B934-B5D08C99EF9A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BF92E-0156-3141-BCF6-2203D27C651D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F0E4B-24A5-0340-9703-72B838F87AEE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91C268-6D9C-1144-81D6-46F0AF9FD957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786"/>
            <a:ext cx="12204080" cy="18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A6688D-84E0-B946-A84B-CF58A1DE8E8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1029" y="2950873"/>
            <a:ext cx="12192000" cy="180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DC9AFE-61CC-F84D-BB2F-C22986A6E3E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88960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17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-6139" y="81820"/>
            <a:ext cx="3899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Writes – Count (0-32kB)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8296CE-F85F-EA48-9E6F-9F00F880F08D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95538-0BDB-1049-B35B-58131862A9E1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DA0A3-1404-7A45-8D9E-01B9A72FFF77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12CE4D-6A44-AB49-A9B9-7FDCBE19521A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825"/>
            <a:ext cx="12192000" cy="180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FE397F-0314-5E45-977E-DE05831866A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1029" y="2973014"/>
            <a:ext cx="12192000" cy="180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A71225-9304-C040-888E-D49BE6382EAA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1029" y="5041611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5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-1" y="80593"/>
            <a:ext cx="4500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Writes – Throughput (0-32kB)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1229FA-8858-6B43-BAD4-4FE178AB15FF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BE9C8-94CC-024E-BF33-143204D742B0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DA8439-073C-6244-B9A0-51A0DC427CE3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7ACBA6-8990-584D-82EC-5BCB70ACCDE9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268"/>
            <a:ext cx="12192000" cy="18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EC2B1C-2A7C-C24A-BEFA-D604CD367D6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3014"/>
            <a:ext cx="12192000" cy="180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D1CA19-E84C-1242-A7BF-FA37F571EEE1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1029" y="5058000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06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-6138" y="74995"/>
            <a:ext cx="451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Writes – Count (32kB-100MB)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73154E-B56B-2040-B0F8-90BAF5FDBAD8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93A936-0120-094C-959B-57FA293CA7D0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9F9AEF-3932-1641-9183-C0D192733AC4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10EF87-CCF7-6D46-993E-162E7D1CF5EA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210"/>
            <a:ext cx="12192000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C8AEFF-5641-114C-8FAC-4A059965E97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1029" y="2973014"/>
            <a:ext cx="12192000" cy="180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911346-89BC-B44C-96D9-F4EE6825CF5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8000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62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55963"/>
            <a:ext cx="5118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Writes – Throughput (32kB-100MB)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86C52-47A1-804A-A9E1-A7578368165D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E1B294-1C46-AF4C-A8C6-97F799843F3A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616362-DB74-7A44-B382-C862F45A0647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B26681-B379-5A40-B9DC-EA19147E5163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825"/>
            <a:ext cx="12183586" cy="180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84C81B-1419-B848-9AE2-A9D7BAB9E34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3014"/>
            <a:ext cx="12192000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D89529E-EEFE-3F47-9D50-69563057E29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1029" y="5058000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2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86996"/>
            <a:ext cx="383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Reads – Count (0-32kB)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1FA61-1E73-A344-A0DB-E6F9A817A73C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424607-3C0B-4D4A-AF82-53E34A57DA6D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3DB8B7-773D-594F-843D-C89D87AE2F89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150225-E8D7-7D42-A6C3-2710F1F49C8C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088"/>
            <a:ext cx="12192000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9ABBFD-AFB1-3D4B-BE70-DDA12B5B316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8672"/>
            <a:ext cx="12192000" cy="180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9D901A-8B2C-0B4A-AE85-B2D4E3DC7F4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8000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45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-6138" y="52550"/>
            <a:ext cx="4440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Reads – Throughput (0-32kB)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8AD5BF-3103-F542-80AE-7BF849096592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9183A-6359-6D4A-9934-4A383CD2CA52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CE05F-6D42-4240-8F38-7D9042D853B4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0E5D93-9E5F-8E45-8921-3495D70500C9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247"/>
            <a:ext cx="12192000" cy="18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02FB1C-9CB7-B84E-A3F4-1A3A51F0655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5005"/>
            <a:ext cx="12192000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76111E-1994-694D-A4F7-FCFD2A78BD4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0440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80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62255"/>
            <a:ext cx="4457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Reads – Count (32kB-100MB)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EAB19-D668-C343-9DD1-00E5B9AAC1A8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689C0-3900-054E-BB33-81E62A59A930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40135D-0A44-3F4B-B7EE-75E0EAA78CE1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36E0F1-4A73-4A44-AD17-3649270CC994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650"/>
            <a:ext cx="12192000" cy="180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C7108B-4E17-7648-8E7E-8C36FD1E639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1029" y="2933834"/>
            <a:ext cx="12192000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E9CCD8-F332-AC40-9E8E-DCEBCBF885E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8018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27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-2" y="70088"/>
            <a:ext cx="5058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Reads – Throughput (32kB-100MB)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2537FA-9ADE-784D-B820-60904EB7438D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E15AF-2D4A-8440-B48F-8465066F3A53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FC41FD-F2AC-5340-AF37-578848237EB6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AF12C6-0734-A34D-98F3-A5596592C699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825"/>
            <a:ext cx="12192000" cy="18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D7E13A-784A-CF4A-8545-F1F8313A7EA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1029" y="2972946"/>
            <a:ext cx="12192000" cy="18000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370D3C-AA07-D140-8E17-5A4D91E9CAFC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16135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64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7746-740E-2347-9BC0-D25F4185F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807" y="365126"/>
            <a:ext cx="10515600" cy="678584"/>
          </a:xfrm>
        </p:spPr>
        <p:txBody>
          <a:bodyPr>
            <a:normAutofit/>
          </a:bodyPr>
          <a:lstStyle/>
          <a:p>
            <a:r>
              <a:rPr lang="en-US" sz="1800" b="1" dirty="0"/>
              <a:t>Continue…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F1523-5E39-2741-8920-6AF9918A7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807" y="1067917"/>
            <a:ext cx="10515600" cy="5133253"/>
          </a:xfrm>
        </p:spPr>
        <p:txBody>
          <a:bodyPr>
            <a:normAutofit/>
          </a:bodyPr>
          <a:lstStyle/>
          <a:p>
            <a:r>
              <a:rPr lang="en-US" sz="1400" dirty="0"/>
              <a:t>There were 5 runs given on 5 different m1.xlarge OpenStack hosts</a:t>
            </a:r>
          </a:p>
          <a:p>
            <a:r>
              <a:rPr lang="en-US" sz="1400" dirty="0"/>
              <a:t>Input files were copied to local disk of each host</a:t>
            </a:r>
            <a:endParaRPr lang="en-US" sz="400" dirty="0"/>
          </a:p>
          <a:p>
            <a:r>
              <a:rPr lang="en-US" sz="1400" dirty="0"/>
              <a:t>Details of 5 runs:</a:t>
            </a:r>
          </a:p>
          <a:p>
            <a:pPr lvl="1"/>
            <a:r>
              <a:rPr lang="en-US" sz="1300" dirty="0"/>
              <a:t>Node 1:</a:t>
            </a:r>
          </a:p>
          <a:p>
            <a:pPr marL="457200" lvl="1" indent="0">
              <a:buNone/>
            </a:pPr>
            <a:r>
              <a:rPr lang="en-US" sz="1300" dirty="0"/>
              <a:t>	Nextflow with Singularity Container running GATK </a:t>
            </a:r>
          </a:p>
          <a:p>
            <a:pPr lvl="1"/>
            <a:r>
              <a:rPr lang="en-US" sz="1300" dirty="0"/>
              <a:t>Node 2:</a:t>
            </a:r>
          </a:p>
          <a:p>
            <a:pPr marL="457200" lvl="1" indent="0">
              <a:buNone/>
            </a:pPr>
            <a:r>
              <a:rPr lang="en-US" sz="1300" dirty="0"/>
              <a:t>	Cromwell with Singularity Container running GATK</a:t>
            </a:r>
          </a:p>
          <a:p>
            <a:pPr lvl="1"/>
            <a:r>
              <a:rPr lang="en-US" sz="1300" dirty="0"/>
              <a:t>Node 3:</a:t>
            </a:r>
          </a:p>
          <a:p>
            <a:pPr marL="457200" lvl="1" indent="0">
              <a:buNone/>
            </a:pPr>
            <a:r>
              <a:rPr lang="en-US" sz="1300" dirty="0"/>
              <a:t>	Nextflow running GATK natively</a:t>
            </a:r>
          </a:p>
          <a:p>
            <a:pPr lvl="1"/>
            <a:r>
              <a:rPr lang="en-US" sz="1300" dirty="0"/>
              <a:t>Node 4:</a:t>
            </a:r>
          </a:p>
          <a:p>
            <a:pPr marL="457200" lvl="1" indent="0">
              <a:buNone/>
            </a:pPr>
            <a:r>
              <a:rPr lang="en-US" sz="1300" dirty="0"/>
              <a:t>	Cromwell running GATK natively</a:t>
            </a:r>
          </a:p>
          <a:p>
            <a:pPr lvl="1"/>
            <a:r>
              <a:rPr lang="en-US" sz="1300" dirty="0"/>
              <a:t>Node 5:</a:t>
            </a:r>
          </a:p>
          <a:p>
            <a:pPr marL="457200" lvl="1" indent="0">
              <a:buNone/>
            </a:pPr>
            <a:r>
              <a:rPr lang="en-US" sz="1300" dirty="0"/>
              <a:t>	GATK running natively</a:t>
            </a:r>
          </a:p>
          <a:p>
            <a:r>
              <a:rPr lang="en-US" sz="1400" dirty="0"/>
              <a:t>Output File:</a:t>
            </a:r>
          </a:p>
          <a:p>
            <a:pPr lvl="1"/>
            <a:r>
              <a:rPr lang="en-US" sz="1300" dirty="0"/>
              <a:t>HG00101.raw.indels.snps.vcf (995MB)</a:t>
            </a:r>
          </a:p>
          <a:p>
            <a:pPr lvl="1"/>
            <a:r>
              <a:rPr lang="en-US" sz="1300" dirty="0"/>
              <a:t>HG00101.raw.indels.snps.vcf.idx (12MB) (index file)</a:t>
            </a:r>
          </a:p>
          <a:p>
            <a:pPr marL="457200" lvl="1" indent="0">
              <a:buNone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854792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24001" y="28316"/>
            <a:ext cx="3511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Mean Latency for meta data I/O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D4FD2-6151-CD41-9DC1-F0292A0318FD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15111-25B1-5B4C-964C-A36EEAE1A375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B42AFB-8B22-C14A-8A06-10DE233233B5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FF0E42-F0A4-EE47-93E5-F611945E85F7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1029" y="838678"/>
            <a:ext cx="12200732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4C9B6C-3648-F449-AACA-403A7DD9902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7757"/>
            <a:ext cx="12192000" cy="180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80D995-91DD-F144-AF9F-C9BA2C685C2C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1029" y="5058000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87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24001" y="28316"/>
            <a:ext cx="3513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Mean Latency Writes–  (0-32kB)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D4FD2-6151-CD41-9DC1-F0292A0318FD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15111-25B1-5B4C-964C-A36EEAE1A375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B42AFB-8B22-C14A-8A06-10DE233233B5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9FA96-A608-184D-A15E-8809DFDA62BB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001" y="829825"/>
            <a:ext cx="12192000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8CF5FC-E978-AE40-83D0-7C31DF6A7E0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001" y="2927931"/>
            <a:ext cx="12192000" cy="18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CFC3F-247F-744A-ADF4-A60E26921F81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8000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41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46540"/>
            <a:ext cx="4131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Mean Latency Writes–  (32kB-100MB)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911DF-36AA-954F-A727-A5FCBC58085F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71B641-C56D-DB4E-8AF4-BC4C2A552749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F94D4-421E-7246-8832-580DBBE5AF6B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44421E-0854-9348-97A9-5FB2C560A21D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1029" y="847531"/>
            <a:ext cx="12192000" cy="18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3FA127-39CB-4843-8DF8-8F27888F0361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5308"/>
            <a:ext cx="12192000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B258E0-D350-844A-A2A5-01EDCC0855A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63085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55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38558"/>
            <a:ext cx="3453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Mean Latency Reads–  (0-32kB)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4C997D-618D-C043-B2AA-63BF544EE026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A0C3C-D899-3443-8903-37F1283DAD81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E3A278-AC59-FB4D-927F-77E942CD723B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14C5C4-836B-254A-8E66-F704F4C1CF30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1029" y="814446"/>
            <a:ext cx="12192000" cy="18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4FD765-34BE-9448-979A-563CF98F09EC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4571"/>
            <a:ext cx="12192000" cy="18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617702-06E6-5E46-89F7-8D455D1F303F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41611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1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-1" y="47022"/>
            <a:ext cx="4071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Mean Latency Reads–  (32kB-100MB)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5EB453-15A6-E542-A1C8-CAEA08E17B38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CFAB49-018F-E64E-B4E8-B0E5CBB70B23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CD6E11-68E9-AD48-921D-DE0BFCB1C3E2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1EBE33-2D6B-C547-B33C-4B50E136834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8351"/>
            <a:ext cx="12192000" cy="18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D5ADA3-3711-3F47-AE1B-DC6B75AD07F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1029" y="2973014"/>
            <a:ext cx="12198080" cy="18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C7957E-3AF8-3242-9148-03F4BF19CDC1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41611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70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7746-740E-2347-9BC0-D25F4185F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44" y="441751"/>
            <a:ext cx="10515600" cy="678584"/>
          </a:xfrm>
        </p:spPr>
        <p:txBody>
          <a:bodyPr>
            <a:normAutofit/>
          </a:bodyPr>
          <a:lstStyle/>
          <a:p>
            <a:r>
              <a:rPr lang="en-US" sz="2400" b="1" dirty="0"/>
              <a:t>Time Measure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3BE5FBF-9159-844B-987A-875490F70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188184"/>
              </p:ext>
            </p:extLst>
          </p:nvPr>
        </p:nvGraphicFramePr>
        <p:xfrm>
          <a:off x="903732" y="1573763"/>
          <a:ext cx="9488424" cy="3504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4212">
                  <a:extLst>
                    <a:ext uri="{9D8B030D-6E8A-4147-A177-3AD203B41FA5}">
                      <a16:colId xmlns:a16="http://schemas.microsoft.com/office/drawing/2014/main" val="884612481"/>
                    </a:ext>
                  </a:extLst>
                </a:gridCol>
                <a:gridCol w="4744212">
                  <a:extLst>
                    <a:ext uri="{9D8B030D-6E8A-4147-A177-3AD203B41FA5}">
                      <a16:colId xmlns:a16="http://schemas.microsoft.com/office/drawing/2014/main" val="1174042443"/>
                    </a:ext>
                  </a:extLst>
                </a:gridCol>
              </a:tblGrid>
              <a:tr h="5840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taken (</a:t>
                      </a:r>
                      <a:r>
                        <a:rPr lang="en-US" dirty="0" err="1"/>
                        <a:t>HaplotypeCaller</a:t>
                      </a:r>
                      <a:r>
                        <a:rPr lang="en-US" dirty="0"/>
                        <a:t> VCF)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173905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Cromwell with Singularity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1458.19 minutes </a:t>
                      </a:r>
                      <a:r>
                        <a:rPr lang="en-US" sz="1200" dirty="0"/>
                        <a:t>(~24.30 hours)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953396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Nextflow with Singularity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1553.61 minutes </a:t>
                      </a: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(~</a:t>
                      </a:r>
                      <a:r>
                        <a:rPr lang="en-US" sz="1200" dirty="0"/>
                        <a:t>25.89 hours)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95361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Cromwell without Singularity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1705.92 minutes </a:t>
                      </a:r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(~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28.43 hours)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8271426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Nextflow without Singularity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1546.12 minutes </a:t>
                      </a: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(~</a:t>
                      </a:r>
                      <a:r>
                        <a:rPr lang="en-US" sz="1200" dirty="0"/>
                        <a:t>25.76 hours)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553421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GATK Natively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1771.6 minutes </a:t>
                      </a:r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(~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29.53 hours)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801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971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7746-740E-2347-9BC0-D25F4185F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36" y="2740578"/>
            <a:ext cx="10515600" cy="678584"/>
          </a:xfrm>
        </p:spPr>
        <p:txBody>
          <a:bodyPr>
            <a:normAutofit/>
          </a:bodyPr>
          <a:lstStyle/>
          <a:p>
            <a:r>
              <a:rPr lang="en-US" sz="3200" b="1" dirty="0"/>
              <a:t>Containerized Workflows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3F86ED-2224-9648-B834-94CE32F530FE}"/>
              </a:ext>
            </a:extLst>
          </p:cNvPr>
          <p:cNvSpPr txBox="1">
            <a:spLocks/>
          </p:cNvSpPr>
          <p:nvPr/>
        </p:nvSpPr>
        <p:spPr>
          <a:xfrm>
            <a:off x="288236" y="3436756"/>
            <a:ext cx="10515600" cy="678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(For VCF only)</a:t>
            </a:r>
          </a:p>
        </p:txBody>
      </p:sp>
    </p:spTree>
    <p:extLst>
      <p:ext uri="{BB962C8B-B14F-4D97-AF65-F5344CB8AC3E}">
        <p14:creationId xmlns:p14="http://schemas.microsoft.com/office/powerpoint/2010/main" val="3424744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182494"/>
            <a:ext cx="2868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Seeks – Count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1AE13-7BE3-A946-B934-B5D08C99EF9A}"/>
              </a:ext>
            </a:extLst>
          </p:cNvPr>
          <p:cNvSpPr txBox="1"/>
          <p:nvPr/>
        </p:nvSpPr>
        <p:spPr>
          <a:xfrm>
            <a:off x="0" y="3648483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BF92E-0156-3141-BCF6-2203D27C651D}"/>
              </a:ext>
            </a:extLst>
          </p:cNvPr>
          <p:cNvSpPr txBox="1"/>
          <p:nvPr/>
        </p:nvSpPr>
        <p:spPr>
          <a:xfrm>
            <a:off x="0" y="606828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CD1083-52A0-534E-AFA8-C75EC1C6E3A8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525"/>
            <a:ext cx="12192000" cy="234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248D57-7892-EF44-8853-788202BC6EA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79218"/>
            <a:ext cx="12192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47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-1" y="151709"/>
            <a:ext cx="3899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Writes – Count (0-32kB)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918D9-929E-7147-A554-08A7ACEB070B}"/>
              </a:ext>
            </a:extLst>
          </p:cNvPr>
          <p:cNvSpPr txBox="1"/>
          <p:nvPr/>
        </p:nvSpPr>
        <p:spPr>
          <a:xfrm>
            <a:off x="-1" y="3703118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DA7867-D688-5947-AE62-0818A93CFEFA}"/>
              </a:ext>
            </a:extLst>
          </p:cNvPr>
          <p:cNvSpPr txBox="1"/>
          <p:nvPr/>
        </p:nvSpPr>
        <p:spPr>
          <a:xfrm>
            <a:off x="0" y="606828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0F991F-2296-F64C-8613-2543D5AF9E6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07708"/>
            <a:ext cx="12192000" cy="23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F0F1AB-58E8-C447-BB2D-034288B65CB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166304"/>
            <a:ext cx="12192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7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-1" y="206718"/>
            <a:ext cx="4500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Writes – Throughput (0-32kB)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0E58D-874E-4A49-8B32-036DB1FFA867}"/>
              </a:ext>
            </a:extLst>
          </p:cNvPr>
          <p:cNvSpPr txBox="1"/>
          <p:nvPr/>
        </p:nvSpPr>
        <p:spPr>
          <a:xfrm>
            <a:off x="-2" y="3710506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08F08D-6C48-8D4F-BF88-D6EF75A94D46}"/>
              </a:ext>
            </a:extLst>
          </p:cNvPr>
          <p:cNvSpPr txBox="1"/>
          <p:nvPr/>
        </p:nvSpPr>
        <p:spPr>
          <a:xfrm>
            <a:off x="0" y="606828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95CE5C-30E8-D346-991D-F7C4C7EACB9D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235450"/>
            <a:ext cx="12192000" cy="234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A0AF5D-E1A2-D049-8771-FB125D8926D4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3338"/>
            <a:ext cx="12192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93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222140"/>
            <a:ext cx="451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Writes – Count (32kB-100MB)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BFA9F-FB25-A24D-97B9-9C5508B23A8A}"/>
              </a:ext>
            </a:extLst>
          </p:cNvPr>
          <p:cNvSpPr txBox="1"/>
          <p:nvPr/>
        </p:nvSpPr>
        <p:spPr>
          <a:xfrm>
            <a:off x="0" y="925510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B9C327-2CA7-B74C-A9E7-91AF0EAE1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3714"/>
            <a:ext cx="12192000" cy="467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7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4361</TotalTime>
  <Words>674</Words>
  <Application>Microsoft Macintosh PowerPoint</Application>
  <PresentationFormat>Widescreen</PresentationFormat>
  <Paragraphs>154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Helvetica Neue</vt:lpstr>
      <vt:lpstr>Office Theme</vt:lpstr>
      <vt:lpstr>PowerPoint Presentation</vt:lpstr>
      <vt:lpstr>Experimental Setup</vt:lpstr>
      <vt:lpstr>Continue…</vt:lpstr>
      <vt:lpstr>Time Measure</vt:lpstr>
      <vt:lpstr>Containerized Workflows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Non-Containerized Workflows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61</cp:revision>
  <dcterms:created xsi:type="dcterms:W3CDTF">2019-12-16T12:11:38Z</dcterms:created>
  <dcterms:modified xsi:type="dcterms:W3CDTF">2019-12-19T14:59:38Z</dcterms:modified>
</cp:coreProperties>
</file>